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6"/>
  </p:notesMasterIdLst>
  <p:sldIdLst>
    <p:sldId id="256" r:id="rId5"/>
  </p:sldIdLst>
  <p:sldSz cx="30275213" cy="4280376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414ED-A046-4E71-D187-C46E63835608}" name="Ioanna Katsavou" initials="IK" userId="Ioanna Katsavou"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63761"/>
    <a:srgbClr val="296498"/>
    <a:srgbClr val="294F75"/>
    <a:srgbClr val="253146"/>
    <a:srgbClr val="197C81"/>
    <a:srgbClr val="7B7979"/>
    <a:srgbClr val="58758A"/>
    <a:srgbClr val="05ACBB"/>
    <a:srgbClr val="0599BB"/>
    <a:srgbClr val="3EA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999F9A-CD91-3DD5-E05C-D73202DC0A44}" v="4" dt="2025-04-22T10:46:19.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35" autoAdjust="0"/>
    <p:restoredTop sz="94702"/>
  </p:normalViewPr>
  <p:slideViewPr>
    <p:cSldViewPr snapToGrid="0">
      <p:cViewPr>
        <p:scale>
          <a:sx n="66" d="100"/>
          <a:sy n="66" d="100"/>
        </p:scale>
        <p:origin x="128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os Maris" userId="S::georgios.maris@axia-innovation.com::84ab10be-06c7-4266-abf3-205492fe6583" providerId="AD" clId="Web-{B7999F9A-CD91-3DD5-E05C-D73202DC0A44}"/>
    <pc:docChg chg="modSld">
      <pc:chgData name="Georgios Maris" userId="S::georgios.maris@axia-innovation.com::84ab10be-06c7-4266-abf3-205492fe6583" providerId="AD" clId="Web-{B7999F9A-CD91-3DD5-E05C-D73202DC0A44}" dt="2025-04-22T10:46:19.210" v="3" actId="20577"/>
      <pc:docMkLst>
        <pc:docMk/>
      </pc:docMkLst>
      <pc:sldChg chg="modSp">
        <pc:chgData name="Georgios Maris" userId="S::georgios.maris@axia-innovation.com::84ab10be-06c7-4266-abf3-205492fe6583" providerId="AD" clId="Web-{B7999F9A-CD91-3DD5-E05C-D73202DC0A44}" dt="2025-04-22T10:46:19.210" v="3" actId="20577"/>
        <pc:sldMkLst>
          <pc:docMk/>
          <pc:sldMk cId="3320203656" sldId="256"/>
        </pc:sldMkLst>
        <pc:spChg chg="mod">
          <ac:chgData name="Georgios Maris" userId="S::georgios.maris@axia-innovation.com::84ab10be-06c7-4266-abf3-205492fe6583" providerId="AD" clId="Web-{B7999F9A-CD91-3DD5-E05C-D73202DC0A44}" dt="2025-04-22T10:46:19.210" v="3" actId="20577"/>
          <ac:spMkLst>
            <pc:docMk/>
            <pc:sldMk cId="3320203656" sldId="256"/>
            <ac:spMk id="5" creationId="{D5AD7E3B-7B7D-47BA-D153-46B95329F6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A12593F-BF5D-634C-9EC4-E16ACB0E33EB}" type="datetimeFigureOut">
              <a:rPr lang="en-GR" smtClean="0"/>
              <a:t>04/22/2025</a:t>
            </a:fld>
            <a:endParaRPr lang="en-GR"/>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6AC1C3A-83BA-6047-B1F5-8FFC9F7D2AE4}" type="slidenum">
              <a:rPr lang="en-GR" smtClean="0"/>
              <a:t>‹#›</a:t>
            </a:fld>
            <a:endParaRPr lang="en-GR"/>
          </a:p>
        </p:txBody>
      </p:sp>
    </p:spTree>
    <p:extLst>
      <p:ext uri="{BB962C8B-B14F-4D97-AF65-F5344CB8AC3E}">
        <p14:creationId xmlns:p14="http://schemas.microsoft.com/office/powerpoint/2010/main" val="410280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For the biolsensors in healthcare: </a:t>
            </a:r>
            <a:r>
              <a:rPr lang="en-GB" dirty="0">
                <a:solidFill>
                  <a:srgbClr val="FF0000"/>
                </a:solidFill>
              </a:rPr>
              <a:t>MXenes/Graphene based sensors has long term stability and detection potential higher that existing sectors for glucose)/lactate detection in the market. </a:t>
            </a:r>
          </a:p>
          <a:p>
            <a:endParaRPr lang="en-GR" dirty="0"/>
          </a:p>
        </p:txBody>
      </p:sp>
      <p:sp>
        <p:nvSpPr>
          <p:cNvPr id="4" name="Slide Number Placeholder 3"/>
          <p:cNvSpPr>
            <a:spLocks noGrp="1"/>
          </p:cNvSpPr>
          <p:nvPr>
            <p:ph type="sldNum" sz="quarter" idx="5"/>
          </p:nvPr>
        </p:nvSpPr>
        <p:spPr/>
        <p:txBody>
          <a:bodyPr/>
          <a:lstStyle/>
          <a:p>
            <a:fld id="{06AC1C3A-83BA-6047-B1F5-8FFC9F7D2AE4}" type="slidenum">
              <a:rPr lang="en-GR" smtClean="0"/>
              <a:t>1</a:t>
            </a:fld>
            <a:endParaRPr lang="en-GR"/>
          </a:p>
        </p:txBody>
      </p:sp>
    </p:spTree>
    <p:extLst>
      <p:ext uri="{BB962C8B-B14F-4D97-AF65-F5344CB8AC3E}">
        <p14:creationId xmlns:p14="http://schemas.microsoft.com/office/powerpoint/2010/main" val="421937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GB"/>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AE4B2FC-5726-4940-82F2-5DFEC7D0D63C}" type="datetimeFigureOut">
              <a:rPr lang="en-GR" smtClean="0"/>
              <a:t>04/22/2025</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060FB7A0-1D63-9E47-9FFD-0491596E2E29}" type="slidenum">
              <a:rPr lang="en-GR" smtClean="0"/>
              <a:t>‹#›</a:t>
            </a:fld>
            <a:endParaRPr lang="en-GR"/>
          </a:p>
        </p:txBody>
      </p:sp>
    </p:spTree>
    <p:extLst>
      <p:ext uri="{BB962C8B-B14F-4D97-AF65-F5344CB8AC3E}">
        <p14:creationId xmlns:p14="http://schemas.microsoft.com/office/powerpoint/2010/main" val="1707383113"/>
      </p:ext>
    </p:extLst>
  </p:cSld>
  <p:clrMapOvr>
    <a:masterClrMapping/>
  </p:clrMapOvr>
  <p:extLst>
    <p:ext uri="{DCECCB84-F9BA-43D5-87BE-67443E8EF086}">
      <p15:sldGuideLst xmlns:p15="http://schemas.microsoft.com/office/powerpoint/2012/main">
        <p15:guide id="1" orient="horz" pos="13481" userDrawn="1">
          <p15:clr>
            <a:srgbClr val="FBAE40"/>
          </p15:clr>
        </p15:guide>
        <p15:guide id="2" pos="953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AE4B2FC-5726-4940-82F2-5DFEC7D0D63C}" type="datetimeFigureOut">
              <a:rPr lang="en-GR" smtClean="0"/>
              <a:t>04/22/2025</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060FB7A0-1D63-9E47-9FFD-0491596E2E29}" type="slidenum">
              <a:rPr lang="en-GR" smtClean="0"/>
              <a:t>‹#›</a:t>
            </a:fld>
            <a:endParaRPr lang="en-GR"/>
          </a:p>
        </p:txBody>
      </p:sp>
    </p:spTree>
    <p:extLst>
      <p:ext uri="{BB962C8B-B14F-4D97-AF65-F5344CB8AC3E}">
        <p14:creationId xmlns:p14="http://schemas.microsoft.com/office/powerpoint/2010/main" val="4226919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AE4B2FC-5726-4940-82F2-5DFEC7D0D63C}" type="datetimeFigureOut">
              <a:rPr lang="en-GR" smtClean="0"/>
              <a:t>04/22/2025</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060FB7A0-1D63-9E47-9FFD-0491596E2E29}" type="slidenum">
              <a:rPr lang="en-GR" smtClean="0"/>
              <a:t>‹#›</a:t>
            </a:fld>
            <a:endParaRPr lang="en-GR"/>
          </a:p>
        </p:txBody>
      </p:sp>
    </p:spTree>
    <p:extLst>
      <p:ext uri="{BB962C8B-B14F-4D97-AF65-F5344CB8AC3E}">
        <p14:creationId xmlns:p14="http://schemas.microsoft.com/office/powerpoint/2010/main" val="426401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AE4B2FC-5726-4940-82F2-5DFEC7D0D63C}" type="datetimeFigureOut">
              <a:rPr lang="en-GR" smtClean="0"/>
              <a:t>04/22/2025</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060FB7A0-1D63-9E47-9FFD-0491596E2E29}" type="slidenum">
              <a:rPr lang="en-GR" smtClean="0"/>
              <a:t>‹#›</a:t>
            </a:fld>
            <a:endParaRPr lang="en-GR"/>
          </a:p>
        </p:txBody>
      </p:sp>
    </p:spTree>
    <p:extLst>
      <p:ext uri="{BB962C8B-B14F-4D97-AF65-F5344CB8AC3E}">
        <p14:creationId xmlns:p14="http://schemas.microsoft.com/office/powerpoint/2010/main" val="94796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GB"/>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AE4B2FC-5726-4940-82F2-5DFEC7D0D63C}" type="datetimeFigureOut">
              <a:rPr lang="en-GR" smtClean="0"/>
              <a:t>04/22/2025</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060FB7A0-1D63-9E47-9FFD-0491596E2E29}" type="slidenum">
              <a:rPr lang="en-GR" smtClean="0"/>
              <a:t>‹#›</a:t>
            </a:fld>
            <a:endParaRPr lang="en-GR"/>
          </a:p>
        </p:txBody>
      </p:sp>
    </p:spTree>
    <p:extLst>
      <p:ext uri="{BB962C8B-B14F-4D97-AF65-F5344CB8AC3E}">
        <p14:creationId xmlns:p14="http://schemas.microsoft.com/office/powerpoint/2010/main" val="319410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AE4B2FC-5726-4940-82F2-5DFEC7D0D63C}" type="datetimeFigureOut">
              <a:rPr lang="en-GR" smtClean="0"/>
              <a:t>04/22/2025</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060FB7A0-1D63-9E47-9FFD-0491596E2E29}" type="slidenum">
              <a:rPr lang="en-GR" smtClean="0"/>
              <a:t>‹#›</a:t>
            </a:fld>
            <a:endParaRPr lang="en-GR"/>
          </a:p>
        </p:txBody>
      </p:sp>
    </p:spTree>
    <p:extLst>
      <p:ext uri="{BB962C8B-B14F-4D97-AF65-F5344CB8AC3E}">
        <p14:creationId xmlns:p14="http://schemas.microsoft.com/office/powerpoint/2010/main" val="245176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AE4B2FC-5726-4940-82F2-5DFEC7D0D63C}" type="datetimeFigureOut">
              <a:rPr lang="en-GR" smtClean="0"/>
              <a:t>04/22/2025</a:t>
            </a:fld>
            <a:endParaRPr lang="en-GR"/>
          </a:p>
        </p:txBody>
      </p:sp>
      <p:sp>
        <p:nvSpPr>
          <p:cNvPr id="8" name="Footer Placeholder 7"/>
          <p:cNvSpPr>
            <a:spLocks noGrp="1"/>
          </p:cNvSpPr>
          <p:nvPr>
            <p:ph type="ftr" sz="quarter" idx="11"/>
          </p:nvPr>
        </p:nvSpPr>
        <p:spPr/>
        <p:txBody>
          <a:bodyPr/>
          <a:lstStyle/>
          <a:p>
            <a:endParaRPr lang="en-GR"/>
          </a:p>
        </p:txBody>
      </p:sp>
      <p:sp>
        <p:nvSpPr>
          <p:cNvPr id="9" name="Slide Number Placeholder 8"/>
          <p:cNvSpPr>
            <a:spLocks noGrp="1"/>
          </p:cNvSpPr>
          <p:nvPr>
            <p:ph type="sldNum" sz="quarter" idx="12"/>
          </p:nvPr>
        </p:nvSpPr>
        <p:spPr/>
        <p:txBody>
          <a:bodyPr/>
          <a:lstStyle/>
          <a:p>
            <a:fld id="{060FB7A0-1D63-9E47-9FFD-0491596E2E29}" type="slidenum">
              <a:rPr lang="en-GR" smtClean="0"/>
              <a:t>‹#›</a:t>
            </a:fld>
            <a:endParaRPr lang="en-GR"/>
          </a:p>
        </p:txBody>
      </p:sp>
    </p:spTree>
    <p:extLst>
      <p:ext uri="{BB962C8B-B14F-4D97-AF65-F5344CB8AC3E}">
        <p14:creationId xmlns:p14="http://schemas.microsoft.com/office/powerpoint/2010/main" val="200841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AE4B2FC-5726-4940-82F2-5DFEC7D0D63C}" type="datetimeFigureOut">
              <a:rPr lang="en-GR" smtClean="0"/>
              <a:t>04/22/2025</a:t>
            </a:fld>
            <a:endParaRPr lang="en-GR"/>
          </a:p>
        </p:txBody>
      </p:sp>
      <p:sp>
        <p:nvSpPr>
          <p:cNvPr id="4" name="Footer Placeholder 3"/>
          <p:cNvSpPr>
            <a:spLocks noGrp="1"/>
          </p:cNvSpPr>
          <p:nvPr>
            <p:ph type="ftr" sz="quarter" idx="11"/>
          </p:nvPr>
        </p:nvSpPr>
        <p:spPr/>
        <p:txBody>
          <a:bodyPr/>
          <a:lstStyle/>
          <a:p>
            <a:endParaRPr lang="en-GR"/>
          </a:p>
        </p:txBody>
      </p:sp>
      <p:sp>
        <p:nvSpPr>
          <p:cNvPr id="5" name="Slide Number Placeholder 4"/>
          <p:cNvSpPr>
            <a:spLocks noGrp="1"/>
          </p:cNvSpPr>
          <p:nvPr>
            <p:ph type="sldNum" sz="quarter" idx="12"/>
          </p:nvPr>
        </p:nvSpPr>
        <p:spPr/>
        <p:txBody>
          <a:bodyPr/>
          <a:lstStyle/>
          <a:p>
            <a:fld id="{060FB7A0-1D63-9E47-9FFD-0491596E2E29}" type="slidenum">
              <a:rPr lang="en-GR" smtClean="0"/>
              <a:t>‹#›</a:t>
            </a:fld>
            <a:endParaRPr lang="en-GR"/>
          </a:p>
        </p:txBody>
      </p:sp>
    </p:spTree>
    <p:extLst>
      <p:ext uri="{BB962C8B-B14F-4D97-AF65-F5344CB8AC3E}">
        <p14:creationId xmlns:p14="http://schemas.microsoft.com/office/powerpoint/2010/main" val="74554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4B2FC-5726-4940-82F2-5DFEC7D0D63C}" type="datetimeFigureOut">
              <a:rPr lang="en-GR" smtClean="0"/>
              <a:t>04/22/2025</a:t>
            </a:fld>
            <a:endParaRPr lang="en-GR"/>
          </a:p>
        </p:txBody>
      </p:sp>
      <p:sp>
        <p:nvSpPr>
          <p:cNvPr id="3" name="Footer Placeholder 2"/>
          <p:cNvSpPr>
            <a:spLocks noGrp="1"/>
          </p:cNvSpPr>
          <p:nvPr>
            <p:ph type="ftr" sz="quarter" idx="11"/>
          </p:nvPr>
        </p:nvSpPr>
        <p:spPr/>
        <p:txBody>
          <a:bodyPr/>
          <a:lstStyle/>
          <a:p>
            <a:endParaRPr lang="en-GR"/>
          </a:p>
        </p:txBody>
      </p:sp>
      <p:sp>
        <p:nvSpPr>
          <p:cNvPr id="4" name="Slide Number Placeholder 3"/>
          <p:cNvSpPr>
            <a:spLocks noGrp="1"/>
          </p:cNvSpPr>
          <p:nvPr>
            <p:ph type="sldNum" sz="quarter" idx="12"/>
          </p:nvPr>
        </p:nvSpPr>
        <p:spPr/>
        <p:txBody>
          <a:bodyPr/>
          <a:lstStyle/>
          <a:p>
            <a:fld id="{060FB7A0-1D63-9E47-9FFD-0491596E2E29}" type="slidenum">
              <a:rPr lang="en-GR" smtClean="0"/>
              <a:t>‹#›</a:t>
            </a:fld>
            <a:endParaRPr lang="en-GR"/>
          </a:p>
        </p:txBody>
      </p:sp>
    </p:spTree>
    <p:extLst>
      <p:ext uri="{BB962C8B-B14F-4D97-AF65-F5344CB8AC3E}">
        <p14:creationId xmlns:p14="http://schemas.microsoft.com/office/powerpoint/2010/main" val="74872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3AE4B2FC-5726-4940-82F2-5DFEC7D0D63C}" type="datetimeFigureOut">
              <a:rPr lang="en-GR" smtClean="0"/>
              <a:t>04/22/2025</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060FB7A0-1D63-9E47-9FFD-0491596E2E29}" type="slidenum">
              <a:rPr lang="en-GR" smtClean="0"/>
              <a:t>‹#›</a:t>
            </a:fld>
            <a:endParaRPr lang="en-GR"/>
          </a:p>
        </p:txBody>
      </p:sp>
    </p:spTree>
    <p:extLst>
      <p:ext uri="{BB962C8B-B14F-4D97-AF65-F5344CB8AC3E}">
        <p14:creationId xmlns:p14="http://schemas.microsoft.com/office/powerpoint/2010/main" val="317202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GB"/>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3AE4B2FC-5726-4940-82F2-5DFEC7D0D63C}" type="datetimeFigureOut">
              <a:rPr lang="en-GR" smtClean="0"/>
              <a:t>04/22/2025</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060FB7A0-1D63-9E47-9FFD-0491596E2E29}" type="slidenum">
              <a:rPr lang="en-GR" smtClean="0"/>
              <a:t>‹#›</a:t>
            </a:fld>
            <a:endParaRPr lang="en-GR"/>
          </a:p>
        </p:txBody>
      </p:sp>
    </p:spTree>
    <p:extLst>
      <p:ext uri="{BB962C8B-B14F-4D97-AF65-F5344CB8AC3E}">
        <p14:creationId xmlns:p14="http://schemas.microsoft.com/office/powerpoint/2010/main" val="228751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3AE4B2FC-5726-4940-82F2-5DFEC7D0D63C}" type="datetimeFigureOut">
              <a:rPr lang="en-GR" smtClean="0"/>
              <a:t>04/22/2025</a:t>
            </a:fld>
            <a:endParaRPr lang="en-GR"/>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R"/>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060FB7A0-1D63-9E47-9FFD-0491596E2E29}" type="slidenum">
              <a:rPr lang="en-GR" smtClean="0"/>
              <a:t>‹#›</a:t>
            </a:fld>
            <a:endParaRPr lang="en-GR"/>
          </a:p>
        </p:txBody>
      </p:sp>
    </p:spTree>
    <p:extLst>
      <p:ext uri="{BB962C8B-B14F-4D97-AF65-F5344CB8AC3E}">
        <p14:creationId xmlns:p14="http://schemas.microsoft.com/office/powerpoint/2010/main" val="3641925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3FDE97-F5F9-4429-C478-B50EA0F7E1E0}"/>
              </a:ext>
            </a:extLst>
          </p:cNvPr>
          <p:cNvPicPr>
            <a:picLocks noChangeAspect="1"/>
          </p:cNvPicPr>
          <p:nvPr/>
        </p:nvPicPr>
        <p:blipFill>
          <a:blip r:embed="rId3"/>
          <a:srcRect t="33742" b="23270"/>
          <a:stretch/>
        </p:blipFill>
        <p:spPr>
          <a:xfrm>
            <a:off x="0" y="3944602"/>
            <a:ext cx="30281861" cy="3091746"/>
          </a:xfrm>
          <a:prstGeom prst="rect">
            <a:avLst/>
          </a:prstGeom>
        </p:spPr>
      </p:pic>
      <p:sp>
        <p:nvSpPr>
          <p:cNvPr id="11" name="object 6">
            <a:extLst>
              <a:ext uri="{FF2B5EF4-FFF2-40B4-BE49-F238E27FC236}">
                <a16:creationId xmlns:a16="http://schemas.microsoft.com/office/drawing/2014/main" id="{F75F9433-F4C0-EE9D-319C-A291F85AD62B}"/>
              </a:ext>
            </a:extLst>
          </p:cNvPr>
          <p:cNvSpPr/>
          <p:nvPr/>
        </p:nvSpPr>
        <p:spPr>
          <a:xfrm>
            <a:off x="-55081" y="39297408"/>
            <a:ext cx="30365873" cy="1212290"/>
          </a:xfrm>
          <a:custGeom>
            <a:avLst/>
            <a:gdLst>
              <a:gd name="connsiteX0" fmla="*/ 5760713 w 5760713"/>
              <a:gd name="connsiteY0" fmla="*/ 152399 h 152399"/>
              <a:gd name="connsiteX1" fmla="*/ 0 w 5760713"/>
              <a:gd name="connsiteY1" fmla="*/ 152399 h 152399"/>
              <a:gd name="connsiteX2" fmla="*/ 0 w 5760713"/>
              <a:gd name="connsiteY2" fmla="*/ 0 h 152399"/>
              <a:gd name="connsiteX3" fmla="*/ 5466163 w 5760713"/>
              <a:gd name="connsiteY3" fmla="*/ 0 h 152399"/>
              <a:gd name="connsiteX4" fmla="*/ 5760713 w 5760713"/>
              <a:gd name="connsiteY4" fmla="*/ 152399 h 152399"/>
              <a:gd name="connsiteX0" fmla="*/ 5760713 w 5760713"/>
              <a:gd name="connsiteY0" fmla="*/ 152399 h 152399"/>
              <a:gd name="connsiteX1" fmla="*/ 0 w 5760713"/>
              <a:gd name="connsiteY1" fmla="*/ 152399 h 152399"/>
              <a:gd name="connsiteX2" fmla="*/ 0 w 5760713"/>
              <a:gd name="connsiteY2" fmla="*/ 0 h 152399"/>
              <a:gd name="connsiteX3" fmla="*/ 5379203 w 5760713"/>
              <a:gd name="connsiteY3" fmla="*/ 8571 h 152399"/>
              <a:gd name="connsiteX4" fmla="*/ 5760713 w 5760713"/>
              <a:gd name="connsiteY4" fmla="*/ 152399 h 152399"/>
              <a:gd name="connsiteX0" fmla="*/ 5401280 w 5401280"/>
              <a:gd name="connsiteY0" fmla="*/ 156684 h 156684"/>
              <a:gd name="connsiteX1" fmla="*/ 0 w 5401280"/>
              <a:gd name="connsiteY1" fmla="*/ 152399 h 156684"/>
              <a:gd name="connsiteX2" fmla="*/ 0 w 5401280"/>
              <a:gd name="connsiteY2" fmla="*/ 0 h 156684"/>
              <a:gd name="connsiteX3" fmla="*/ 5379203 w 5401280"/>
              <a:gd name="connsiteY3" fmla="*/ 8571 h 156684"/>
              <a:gd name="connsiteX4" fmla="*/ 5401280 w 5401280"/>
              <a:gd name="connsiteY4" fmla="*/ 156684 h 156684"/>
              <a:gd name="connsiteX0" fmla="*/ 5401280 w 5419784"/>
              <a:gd name="connsiteY0" fmla="*/ 156684 h 156684"/>
              <a:gd name="connsiteX1" fmla="*/ 0 w 5419784"/>
              <a:gd name="connsiteY1" fmla="*/ 152399 h 156684"/>
              <a:gd name="connsiteX2" fmla="*/ 0 w 5419784"/>
              <a:gd name="connsiteY2" fmla="*/ 0 h 156684"/>
              <a:gd name="connsiteX3" fmla="*/ 5419784 w 5419784"/>
              <a:gd name="connsiteY3" fmla="*/ 8571 h 156684"/>
              <a:gd name="connsiteX4" fmla="*/ 5401280 w 5419784"/>
              <a:gd name="connsiteY4" fmla="*/ 156684 h 156684"/>
              <a:gd name="connsiteX0" fmla="*/ 5401280 w 5401280"/>
              <a:gd name="connsiteY0" fmla="*/ 156684 h 156684"/>
              <a:gd name="connsiteX1" fmla="*/ 0 w 5401280"/>
              <a:gd name="connsiteY1" fmla="*/ 152399 h 156684"/>
              <a:gd name="connsiteX2" fmla="*/ 0 w 5401280"/>
              <a:gd name="connsiteY2" fmla="*/ 0 h 156684"/>
              <a:gd name="connsiteX3" fmla="*/ 5390566 w 5401280"/>
              <a:gd name="connsiteY3" fmla="*/ 13371 h 156684"/>
              <a:gd name="connsiteX4" fmla="*/ 5401280 w 5401280"/>
              <a:gd name="connsiteY4" fmla="*/ 156684 h 156684"/>
              <a:gd name="connsiteX0" fmla="*/ 5388294 w 5390566"/>
              <a:gd name="connsiteY0" fmla="*/ 159084 h 159084"/>
              <a:gd name="connsiteX1" fmla="*/ 0 w 5390566"/>
              <a:gd name="connsiteY1" fmla="*/ 152399 h 159084"/>
              <a:gd name="connsiteX2" fmla="*/ 0 w 5390566"/>
              <a:gd name="connsiteY2" fmla="*/ 0 h 159084"/>
              <a:gd name="connsiteX3" fmla="*/ 5390566 w 5390566"/>
              <a:gd name="connsiteY3" fmla="*/ 13371 h 159084"/>
              <a:gd name="connsiteX4" fmla="*/ 5388294 w 5390566"/>
              <a:gd name="connsiteY4" fmla="*/ 159084 h 15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566" h="159084">
                <a:moveTo>
                  <a:pt x="5388294" y="159084"/>
                </a:moveTo>
                <a:lnTo>
                  <a:pt x="0" y="152399"/>
                </a:lnTo>
                <a:lnTo>
                  <a:pt x="0" y="0"/>
                </a:lnTo>
                <a:lnTo>
                  <a:pt x="5390566" y="13371"/>
                </a:lnTo>
                <a:cubicBezTo>
                  <a:pt x="5389809" y="61942"/>
                  <a:pt x="5389051" y="110513"/>
                  <a:pt x="5388294" y="159084"/>
                </a:cubicBezTo>
                <a:close/>
              </a:path>
            </a:pathLst>
          </a:custGeom>
          <a:solidFill>
            <a:srgbClr val="296498"/>
          </a:solidFill>
          <a:ln>
            <a:solidFill>
              <a:srgbClr val="7B7979"/>
            </a:solidFill>
          </a:ln>
        </p:spPr>
        <p:txBody>
          <a:bodyPr wrap="square" lIns="0" tIns="0" rIns="0" bIns="0" rtlCol="0" anchor="ctr"/>
          <a:lstStyle/>
          <a:p>
            <a:pPr marL="0" marR="0" algn="ctr">
              <a:spcBef>
                <a:spcPts val="0"/>
              </a:spcBef>
              <a:spcAft>
                <a:spcPts val="0"/>
              </a:spcAft>
              <a:tabLst>
                <a:tab pos="962660" algn="l"/>
                <a:tab pos="2877820" algn="ctr"/>
              </a:tabLst>
            </a:pPr>
            <a:endParaRPr dirty="0"/>
          </a:p>
        </p:txBody>
      </p:sp>
      <p:sp>
        <p:nvSpPr>
          <p:cNvPr id="1037" name="Rectangle 1036">
            <a:extLst>
              <a:ext uri="{FF2B5EF4-FFF2-40B4-BE49-F238E27FC236}">
                <a16:creationId xmlns:a16="http://schemas.microsoft.com/office/drawing/2014/main" id="{38E2E78E-7D19-4DD9-CEFF-40F8D8A68B85}"/>
              </a:ext>
            </a:extLst>
          </p:cNvPr>
          <p:cNvSpPr/>
          <p:nvPr/>
        </p:nvSpPr>
        <p:spPr>
          <a:xfrm>
            <a:off x="752538" y="9241341"/>
            <a:ext cx="14249400" cy="2683960"/>
          </a:xfrm>
          <a:prstGeom prst="rect">
            <a:avLst/>
          </a:prstGeom>
          <a:solidFill>
            <a:srgbClr val="25314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Rectangle 1033">
            <a:extLst>
              <a:ext uri="{FF2B5EF4-FFF2-40B4-BE49-F238E27FC236}">
                <a16:creationId xmlns:a16="http://schemas.microsoft.com/office/drawing/2014/main" id="{97239D00-251B-A20B-9EC2-92D1AEC6AB4B}"/>
              </a:ext>
            </a:extLst>
          </p:cNvPr>
          <p:cNvSpPr/>
          <p:nvPr/>
        </p:nvSpPr>
        <p:spPr>
          <a:xfrm>
            <a:off x="18259521" y="29186595"/>
            <a:ext cx="11426222" cy="98748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D5AD7E3B-7B7D-47BA-D153-46B95329F6AC}"/>
              </a:ext>
            </a:extLst>
          </p:cNvPr>
          <p:cNvSpPr>
            <a:spLocks noGrp="1"/>
          </p:cNvSpPr>
          <p:nvPr/>
        </p:nvSpPr>
        <p:spPr>
          <a:xfrm>
            <a:off x="6267417" y="40545956"/>
            <a:ext cx="8998904" cy="2101488"/>
          </a:xfrm>
          <a:prstGeom prst="rect">
            <a:avLst/>
          </a:prstGeom>
        </p:spPr>
        <p:txBody>
          <a:bodyPr vert="horz" lIns="91440" tIns="45720" rIns="91440" bIns="45720" rtlCol="0" anchor="t">
            <a:normAutofit fontScale="25000" lnSpcReduction="20000"/>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431800" algn="just">
              <a:lnSpc>
                <a:spcPct val="120000"/>
              </a:lnSpc>
              <a:spcAft>
                <a:spcPts val="600"/>
              </a:spcAft>
            </a:pPr>
            <a:r>
              <a:rPr lang="en-GB" sz="10000" dirty="0">
                <a:solidFill>
                  <a:schemeClr val="tx1">
                    <a:lumMod val="65000"/>
                    <a:lumOff val="35000"/>
                  </a:schemeClr>
                </a:solidFill>
                <a:effectLst/>
                <a:latin typeface="Calibri"/>
                <a:ea typeface="Calibri"/>
                <a:cs typeface="Calibri"/>
              </a:rPr>
              <a:t>Funded by the European Union under GA number </a:t>
            </a:r>
            <a:r>
              <a:rPr lang="en-GB" sz="10000" dirty="0">
                <a:solidFill>
                  <a:schemeClr val="tx1">
                    <a:lumMod val="65000"/>
                    <a:lumOff val="35000"/>
                  </a:schemeClr>
                </a:solidFill>
                <a:latin typeface="Calibri"/>
                <a:ea typeface="Calibri"/>
                <a:cs typeface="Calibri"/>
              </a:rPr>
              <a:t>101135965</a:t>
            </a:r>
            <a:r>
              <a:rPr lang="en-GB" sz="10000" dirty="0">
                <a:solidFill>
                  <a:schemeClr val="tx1">
                    <a:lumMod val="65000"/>
                    <a:lumOff val="35000"/>
                  </a:schemeClr>
                </a:solidFill>
                <a:effectLst/>
                <a:latin typeface="Calibri"/>
                <a:ea typeface="Calibri"/>
                <a:cs typeface="Calibri"/>
              </a:rPr>
              <a:t>. Views and opinions expressed are however those of the author(s) only and do not necessarily reflect those of the European Union. Neither the European Union nor the granting authority can be held responsible for them.</a:t>
            </a:r>
            <a:endParaRPr lang="en-US">
              <a:solidFill>
                <a:schemeClr val="tx1">
                  <a:lumMod val="65000"/>
                  <a:lumOff val="35000"/>
                </a:schemeClr>
              </a:solidFill>
              <a:latin typeface="Calibri"/>
              <a:ea typeface="Calibri"/>
              <a:cs typeface="Calibri"/>
            </a:endParaRPr>
          </a:p>
          <a:p>
            <a:pPr marL="431800" algn="l">
              <a:lnSpc>
                <a:spcPct val="120000"/>
              </a:lnSpc>
              <a:spcAft>
                <a:spcPts val="600"/>
              </a:spcAft>
            </a:pPr>
            <a:endParaRPr lang="en-GB" sz="2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1F28D98E-EC7F-8926-50D3-E76819BFA8B0}"/>
              </a:ext>
            </a:extLst>
          </p:cNvPr>
          <p:cNvSpPr txBox="1"/>
          <p:nvPr/>
        </p:nvSpPr>
        <p:spPr>
          <a:xfrm>
            <a:off x="3884248" y="1741589"/>
            <a:ext cx="25886131" cy="1938992"/>
          </a:xfrm>
          <a:prstGeom prst="rect">
            <a:avLst/>
          </a:prstGeom>
          <a:noFill/>
        </p:spPr>
        <p:txBody>
          <a:bodyPr wrap="square">
            <a:spAutoFit/>
          </a:bodyPr>
          <a:lstStyle/>
          <a:p>
            <a:pPr algn="ctr"/>
            <a:r>
              <a:rPr lang="en-GB" sz="6000" b="1" dirty="0">
                <a:solidFill>
                  <a:srgbClr val="253146"/>
                </a:solidFill>
                <a:effectLst/>
                <a:latin typeface="Arial" panose="020B0604020202020204" pitchFamily="34" charset="0"/>
                <a:ea typeface="MS Mincho" panose="02020609040205080304" pitchFamily="49" charset="-128"/>
                <a:cs typeface="Times New Roman" panose="02020603050405020304" pitchFamily="18" charset="0"/>
              </a:rPr>
              <a:t>TITLE</a:t>
            </a:r>
          </a:p>
          <a:p>
            <a:pPr algn="ctr"/>
            <a:r>
              <a:rPr lang="en-GB" sz="6000" b="1" dirty="0">
                <a:solidFill>
                  <a:srgbClr val="253146"/>
                </a:solidFill>
                <a:latin typeface="Arial" panose="020B0604020202020204" pitchFamily="34" charset="0"/>
                <a:ea typeface="MS Mincho" panose="02020609040205080304" pitchFamily="49" charset="-128"/>
                <a:cs typeface="Times New Roman" panose="02020603050405020304" pitchFamily="18" charset="0"/>
              </a:rPr>
              <a:t>TITLE</a:t>
            </a:r>
            <a:endParaRPr lang="en-GB" sz="6000" dirty="0">
              <a:solidFill>
                <a:srgbClr val="253146"/>
              </a:solidFill>
              <a:effectLst/>
              <a:latin typeface="+mj-lt"/>
            </a:endParaRPr>
          </a:p>
        </p:txBody>
      </p:sp>
      <p:sp>
        <p:nvSpPr>
          <p:cNvPr id="48" name="object 6">
            <a:extLst>
              <a:ext uri="{FF2B5EF4-FFF2-40B4-BE49-F238E27FC236}">
                <a16:creationId xmlns:a16="http://schemas.microsoft.com/office/drawing/2014/main" id="{20CFBA4B-EA5F-6787-CAC3-8F9C9234D363}"/>
              </a:ext>
            </a:extLst>
          </p:cNvPr>
          <p:cNvSpPr/>
          <p:nvPr/>
        </p:nvSpPr>
        <p:spPr>
          <a:xfrm>
            <a:off x="-6648" y="5687324"/>
            <a:ext cx="30281861" cy="1364371"/>
          </a:xfrm>
          <a:custGeom>
            <a:avLst/>
            <a:gdLst>
              <a:gd name="connsiteX0" fmla="*/ 5760713 w 5760713"/>
              <a:gd name="connsiteY0" fmla="*/ 152399 h 152399"/>
              <a:gd name="connsiteX1" fmla="*/ 0 w 5760713"/>
              <a:gd name="connsiteY1" fmla="*/ 152399 h 152399"/>
              <a:gd name="connsiteX2" fmla="*/ 0 w 5760713"/>
              <a:gd name="connsiteY2" fmla="*/ 0 h 152399"/>
              <a:gd name="connsiteX3" fmla="*/ 5466163 w 5760713"/>
              <a:gd name="connsiteY3" fmla="*/ 0 h 152399"/>
              <a:gd name="connsiteX4" fmla="*/ 5760713 w 5760713"/>
              <a:gd name="connsiteY4" fmla="*/ 152399 h 15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713" h="152399">
                <a:moveTo>
                  <a:pt x="5760713" y="152399"/>
                </a:moveTo>
                <a:lnTo>
                  <a:pt x="0" y="152399"/>
                </a:lnTo>
                <a:lnTo>
                  <a:pt x="0" y="0"/>
                </a:lnTo>
                <a:lnTo>
                  <a:pt x="5466163" y="0"/>
                </a:lnTo>
                <a:lnTo>
                  <a:pt x="5760713" y="152399"/>
                </a:lnTo>
                <a:close/>
              </a:path>
            </a:pathLst>
          </a:custGeom>
          <a:solidFill>
            <a:srgbClr val="296498"/>
          </a:solidFill>
          <a:ln>
            <a:solidFill>
              <a:srgbClr val="7B7979"/>
            </a:solidFill>
          </a:ln>
        </p:spPr>
        <p:txBody>
          <a:bodyPr wrap="square" lIns="0" tIns="0" rIns="0" bIns="0" rtlCol="0" anchor="ctr"/>
          <a:lstStyle/>
          <a:p>
            <a:pPr marL="0" marR="0" algn="ctr">
              <a:spcBef>
                <a:spcPts val="0"/>
              </a:spcBef>
              <a:spcAft>
                <a:spcPts val="0"/>
              </a:spcAft>
              <a:tabLst>
                <a:tab pos="962660" algn="l"/>
                <a:tab pos="2877820" algn="ctr"/>
              </a:tabLst>
            </a:pPr>
            <a:r>
              <a:rPr lang="en-US" sz="38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Names</a:t>
            </a:r>
            <a:r>
              <a:rPr lang="el-GR" sz="38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  </a:t>
            </a:r>
            <a:r>
              <a:rPr lang="en-GB" sz="3800" i="1" dirty="0">
                <a:solidFill>
                  <a:schemeClr val="bg1"/>
                </a:solidFill>
                <a:latin typeface="Arial" panose="020B0604020202020204" pitchFamily="34" charset="0"/>
                <a:ea typeface="MS Mincho" panose="02020609040205080304" pitchFamily="49" charset="-128"/>
                <a:cs typeface="Arial" panose="020B0604020202020204" pitchFamily="34" charset="0"/>
              </a:rPr>
              <a:t>ENTITY</a:t>
            </a:r>
            <a:endParaRPr sz="3800" dirty="0"/>
          </a:p>
        </p:txBody>
      </p:sp>
      <p:pic>
        <p:nvPicPr>
          <p:cNvPr id="46" name="Picture 45" descr="A blue flag with yellow stars&#10;&#10;Description automatically generated">
            <a:extLst>
              <a:ext uri="{FF2B5EF4-FFF2-40B4-BE49-F238E27FC236}">
                <a16:creationId xmlns:a16="http://schemas.microsoft.com/office/drawing/2014/main" id="{D948B0CB-96D2-3286-2B14-497EF46413FC}"/>
              </a:ext>
            </a:extLst>
          </p:cNvPr>
          <p:cNvPicPr>
            <a:picLocks noChangeAspect="1"/>
          </p:cNvPicPr>
          <p:nvPr/>
        </p:nvPicPr>
        <p:blipFill>
          <a:blip r:embed="rId4"/>
          <a:stretch>
            <a:fillRect/>
          </a:stretch>
        </p:blipFill>
        <p:spPr>
          <a:xfrm>
            <a:off x="4322032" y="40472502"/>
            <a:ext cx="2194345" cy="2224542"/>
          </a:xfrm>
          <a:prstGeom prst="rect">
            <a:avLst/>
          </a:prstGeom>
        </p:spPr>
      </p:pic>
      <p:pic>
        <p:nvPicPr>
          <p:cNvPr id="1030" name="Picture 6" descr="Graphene Flagship Logo - Chalmers">
            <a:extLst>
              <a:ext uri="{FF2B5EF4-FFF2-40B4-BE49-F238E27FC236}">
                <a16:creationId xmlns:a16="http://schemas.microsoft.com/office/drawing/2014/main" id="{E816C294-5321-DE7A-3782-1217C8D3B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545" y="41084892"/>
            <a:ext cx="3682566" cy="1023613"/>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Rounded Corners 1035">
            <a:extLst>
              <a:ext uri="{FF2B5EF4-FFF2-40B4-BE49-F238E27FC236}">
                <a16:creationId xmlns:a16="http://schemas.microsoft.com/office/drawing/2014/main" id="{7A7077F9-4F7E-BD79-384B-96F021617853}"/>
              </a:ext>
            </a:extLst>
          </p:cNvPr>
          <p:cNvSpPr/>
          <p:nvPr/>
        </p:nvSpPr>
        <p:spPr>
          <a:xfrm>
            <a:off x="534944" y="39524191"/>
            <a:ext cx="5486399" cy="721356"/>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chemeClr val="tx1"/>
                </a:solidFill>
              </a:rPr>
              <a:t>ACKNOWLEDGEMENTS</a:t>
            </a:r>
            <a:endParaRPr lang="en-US" sz="4000" b="1" dirty="0">
              <a:solidFill>
                <a:schemeClr val="tx1"/>
              </a:solidFill>
            </a:endParaRPr>
          </a:p>
        </p:txBody>
      </p:sp>
      <p:sp>
        <p:nvSpPr>
          <p:cNvPr id="45" name="TextBox 60">
            <a:extLst>
              <a:ext uri="{FF2B5EF4-FFF2-40B4-BE49-F238E27FC236}">
                <a16:creationId xmlns:a16="http://schemas.microsoft.com/office/drawing/2014/main" id="{1508CFBC-6314-46DF-ED14-32EEABD8AA78}"/>
              </a:ext>
            </a:extLst>
          </p:cNvPr>
          <p:cNvSpPr txBox="1">
            <a:spLocks noChangeArrowheads="1"/>
          </p:cNvSpPr>
          <p:nvPr/>
        </p:nvSpPr>
        <p:spPr bwMode="auto">
          <a:xfrm>
            <a:off x="20142873" y="40559268"/>
            <a:ext cx="5950657"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eaLnBrk="0" hangingPunct="0">
              <a:defRPr sz="6000">
                <a:solidFill>
                  <a:schemeClr val="tx1"/>
                </a:solidFill>
                <a:latin typeface="Arial Unicode MS" pitchFamily="34" charset="-128"/>
                <a:cs typeface="Arial" pitchFamily="34" charset="0"/>
              </a:defRPr>
            </a:lvl1pPr>
            <a:lvl2pPr marL="742950" indent="-285750" eaLnBrk="0" hangingPunct="0">
              <a:defRPr sz="6000">
                <a:solidFill>
                  <a:schemeClr val="tx1"/>
                </a:solidFill>
                <a:latin typeface="Arial Unicode MS" pitchFamily="34" charset="-128"/>
                <a:cs typeface="Arial" pitchFamily="34" charset="0"/>
              </a:defRPr>
            </a:lvl2pPr>
            <a:lvl3pPr marL="1143000" indent="-228600" eaLnBrk="0" hangingPunct="0">
              <a:defRPr sz="6000">
                <a:solidFill>
                  <a:schemeClr val="tx1"/>
                </a:solidFill>
                <a:latin typeface="Arial Unicode MS" pitchFamily="34" charset="-128"/>
                <a:cs typeface="Arial" pitchFamily="34" charset="0"/>
              </a:defRPr>
            </a:lvl3pPr>
            <a:lvl4pPr marL="1600200" indent="-228600" eaLnBrk="0" hangingPunct="0">
              <a:defRPr sz="6000">
                <a:solidFill>
                  <a:schemeClr val="tx1"/>
                </a:solidFill>
                <a:latin typeface="Arial Unicode MS" pitchFamily="34" charset="-128"/>
                <a:cs typeface="Arial" pitchFamily="34" charset="0"/>
              </a:defRPr>
            </a:lvl4pPr>
            <a:lvl5pPr marL="2057400" indent="-228600" eaLnBrk="0" hangingPunct="0">
              <a:defRPr sz="6000">
                <a:solidFill>
                  <a:schemeClr val="tx1"/>
                </a:solidFill>
                <a:latin typeface="Arial Unicode MS" pitchFamily="34" charset="-128"/>
                <a:cs typeface="Arial" pitchFamily="34" charset="0"/>
              </a:defRPr>
            </a:lvl5pPr>
            <a:lvl6pPr marL="2514600" indent="-228600" eaLnBrk="0" fontAlgn="base" hangingPunct="0">
              <a:spcBef>
                <a:spcPct val="0"/>
              </a:spcBef>
              <a:spcAft>
                <a:spcPct val="0"/>
              </a:spcAft>
              <a:defRPr sz="6000">
                <a:solidFill>
                  <a:schemeClr val="tx1"/>
                </a:solidFill>
                <a:latin typeface="Arial Unicode MS" pitchFamily="34" charset="-128"/>
                <a:cs typeface="Arial" pitchFamily="34" charset="0"/>
              </a:defRPr>
            </a:lvl6pPr>
            <a:lvl7pPr marL="2971800" indent="-228600" eaLnBrk="0" fontAlgn="base" hangingPunct="0">
              <a:spcBef>
                <a:spcPct val="0"/>
              </a:spcBef>
              <a:spcAft>
                <a:spcPct val="0"/>
              </a:spcAft>
              <a:defRPr sz="6000">
                <a:solidFill>
                  <a:schemeClr val="tx1"/>
                </a:solidFill>
                <a:latin typeface="Arial Unicode MS" pitchFamily="34" charset="-128"/>
                <a:cs typeface="Arial" pitchFamily="34" charset="0"/>
              </a:defRPr>
            </a:lvl7pPr>
            <a:lvl8pPr marL="3429000" indent="-228600" eaLnBrk="0" fontAlgn="base" hangingPunct="0">
              <a:spcBef>
                <a:spcPct val="0"/>
              </a:spcBef>
              <a:spcAft>
                <a:spcPct val="0"/>
              </a:spcAft>
              <a:defRPr sz="6000">
                <a:solidFill>
                  <a:schemeClr val="tx1"/>
                </a:solidFill>
                <a:latin typeface="Arial Unicode MS" pitchFamily="34" charset="-128"/>
                <a:cs typeface="Arial" pitchFamily="34" charset="0"/>
              </a:defRPr>
            </a:lvl8pPr>
            <a:lvl9pPr marL="3886200" indent="-228600" eaLnBrk="0" fontAlgn="base" hangingPunct="0">
              <a:spcBef>
                <a:spcPct val="0"/>
              </a:spcBef>
              <a:spcAft>
                <a:spcPct val="0"/>
              </a:spcAft>
              <a:defRPr sz="6000">
                <a:solidFill>
                  <a:schemeClr val="tx1"/>
                </a:solidFill>
                <a:latin typeface="Arial Unicode MS" pitchFamily="34" charset="-128"/>
                <a:cs typeface="Arial" pitchFamily="34" charset="0"/>
              </a:defRPr>
            </a:lvl9pPr>
          </a:lstStyle>
          <a:p>
            <a:pPr algn="just">
              <a:lnSpc>
                <a:spcPct val="150000"/>
              </a:lnSpc>
            </a:pPr>
            <a:r>
              <a:rPr lang="en-GB" altLang="fr-FR" sz="2200" baseline="30000" dirty="0" err="1">
                <a:latin typeface="Aptos"/>
                <a:cs typeface="Arial"/>
              </a:rPr>
              <a:t>Nme</a:t>
            </a:r>
            <a:endParaRPr lang="en-GB" altLang="fr-FR" sz="2200" dirty="0">
              <a:latin typeface="Aptos"/>
              <a:cs typeface="Arial"/>
            </a:endParaRPr>
          </a:p>
          <a:p>
            <a:pPr algn="just">
              <a:lnSpc>
                <a:spcPct val="150000"/>
              </a:lnSpc>
            </a:pPr>
            <a:r>
              <a:rPr lang="en-GB" altLang="fr-FR" sz="2200" dirty="0">
                <a:latin typeface="Aptos"/>
                <a:cs typeface="Arial"/>
              </a:rPr>
              <a:t>Email: </a:t>
            </a:r>
          </a:p>
          <a:p>
            <a:pPr algn="just">
              <a:lnSpc>
                <a:spcPct val="150000"/>
              </a:lnSpc>
            </a:pPr>
            <a:r>
              <a:rPr lang="en-GB" altLang="fr-FR" sz="2200" dirty="0">
                <a:latin typeface="Aptos"/>
                <a:cs typeface="Arial"/>
              </a:rPr>
              <a:t>Phone: </a:t>
            </a:r>
            <a:endParaRPr lang="fr-FR" sz="2200" dirty="0">
              <a:latin typeface="Aptos"/>
              <a:cs typeface="Arial"/>
            </a:endParaRPr>
          </a:p>
          <a:p>
            <a:pPr algn="just">
              <a:lnSpc>
                <a:spcPct val="150000"/>
              </a:lnSpc>
            </a:pPr>
            <a:r>
              <a:rPr lang="en-GB" altLang="fr-FR" sz="2200" dirty="0">
                <a:latin typeface="Aptos"/>
                <a:cs typeface="Arial"/>
              </a:rPr>
              <a:t>Website:</a:t>
            </a:r>
            <a:endParaRPr lang="en-US" sz="2200" dirty="0">
              <a:latin typeface="Aptos"/>
              <a:cs typeface="Arial"/>
            </a:endParaRPr>
          </a:p>
        </p:txBody>
      </p:sp>
      <p:sp>
        <p:nvSpPr>
          <p:cNvPr id="39" name="Rectangle: Rounded Corners 38">
            <a:extLst>
              <a:ext uri="{FF2B5EF4-FFF2-40B4-BE49-F238E27FC236}">
                <a16:creationId xmlns:a16="http://schemas.microsoft.com/office/drawing/2014/main" id="{7B7BBD96-7ABD-00CE-0230-6B88CBFB1C84}"/>
              </a:ext>
            </a:extLst>
          </p:cNvPr>
          <p:cNvSpPr/>
          <p:nvPr/>
        </p:nvSpPr>
        <p:spPr>
          <a:xfrm>
            <a:off x="20525234" y="39556085"/>
            <a:ext cx="4234580" cy="721356"/>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0" algn="ctr">
              <a:lnSpc>
                <a:spcPct val="100000"/>
              </a:lnSpc>
              <a:spcBef>
                <a:spcPts val="100"/>
              </a:spcBef>
            </a:pPr>
            <a:r>
              <a:rPr lang="en-GB" sz="4000" b="1" spc="-60" dirty="0">
                <a:solidFill>
                  <a:schemeClr val="tx1"/>
                </a:solidFill>
                <a:cs typeface="Tahoma"/>
              </a:rPr>
              <a:t>CONTACT</a:t>
            </a:r>
            <a:endParaRPr lang="en-GB" sz="4000" dirty="0">
              <a:solidFill>
                <a:schemeClr val="tx1"/>
              </a:solidFill>
              <a:cs typeface="Tahoma"/>
            </a:endParaRPr>
          </a:p>
        </p:txBody>
      </p:sp>
      <p:pic>
        <p:nvPicPr>
          <p:cNvPr id="12" name="Picture 11">
            <a:extLst>
              <a:ext uri="{FF2B5EF4-FFF2-40B4-BE49-F238E27FC236}">
                <a16:creationId xmlns:a16="http://schemas.microsoft.com/office/drawing/2014/main" id="{042E32C7-148C-7DB3-DE66-03E15AC25372}"/>
              </a:ext>
            </a:extLst>
          </p:cNvPr>
          <p:cNvPicPr>
            <a:picLocks noChangeAspect="1"/>
          </p:cNvPicPr>
          <p:nvPr/>
        </p:nvPicPr>
        <p:blipFill>
          <a:blip r:embed="rId6"/>
          <a:srcRect/>
          <a:stretch/>
        </p:blipFill>
        <p:spPr>
          <a:xfrm>
            <a:off x="17530267" y="40539297"/>
            <a:ext cx="2176466" cy="2252500"/>
          </a:xfrm>
          <a:prstGeom prst="rect">
            <a:avLst/>
          </a:prstGeom>
        </p:spPr>
      </p:pic>
      <p:pic>
        <p:nvPicPr>
          <p:cNvPr id="44" name="Picture 43" descr="A logo with a letter s&#10;&#10;Description automatically generated">
            <a:extLst>
              <a:ext uri="{FF2B5EF4-FFF2-40B4-BE49-F238E27FC236}">
                <a16:creationId xmlns:a16="http://schemas.microsoft.com/office/drawing/2014/main" id="{D90E6B7D-5974-54EA-DFD8-B10AEF0B172C}"/>
              </a:ext>
            </a:extLst>
          </p:cNvPr>
          <p:cNvPicPr>
            <a:picLocks noChangeAspect="1"/>
          </p:cNvPicPr>
          <p:nvPr/>
        </p:nvPicPr>
        <p:blipFill>
          <a:blip r:embed="rId7"/>
          <a:stretch>
            <a:fillRect/>
          </a:stretch>
        </p:blipFill>
        <p:spPr>
          <a:xfrm>
            <a:off x="15654164" y="40691123"/>
            <a:ext cx="1892820" cy="1892820"/>
          </a:xfrm>
          <a:prstGeom prst="rect">
            <a:avLst/>
          </a:prstGeom>
        </p:spPr>
      </p:pic>
      <p:sp>
        <p:nvSpPr>
          <p:cNvPr id="47" name="Rectangle: Rounded Corners 46">
            <a:extLst>
              <a:ext uri="{FF2B5EF4-FFF2-40B4-BE49-F238E27FC236}">
                <a16:creationId xmlns:a16="http://schemas.microsoft.com/office/drawing/2014/main" id="{C3848124-19FE-B583-B749-700D83C24140}"/>
              </a:ext>
            </a:extLst>
          </p:cNvPr>
          <p:cNvSpPr/>
          <p:nvPr/>
        </p:nvSpPr>
        <p:spPr>
          <a:xfrm>
            <a:off x="15575402" y="39556085"/>
            <a:ext cx="4234580" cy="721356"/>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0" algn="ctr">
              <a:lnSpc>
                <a:spcPct val="100000"/>
              </a:lnSpc>
              <a:spcBef>
                <a:spcPts val="100"/>
              </a:spcBef>
            </a:pPr>
            <a:r>
              <a:rPr lang="en-GB" sz="4000" b="1" spc="-60" dirty="0">
                <a:solidFill>
                  <a:schemeClr val="tx1"/>
                </a:solidFill>
                <a:cs typeface="Tahoma"/>
              </a:rPr>
              <a:t>SAFARI PROJECT</a:t>
            </a:r>
            <a:endParaRPr lang="en-GB" sz="4000" dirty="0">
              <a:solidFill>
                <a:schemeClr val="tx1"/>
              </a:solidFill>
              <a:cs typeface="Tahoma"/>
            </a:endParaRPr>
          </a:p>
        </p:txBody>
      </p:sp>
      <p:sp>
        <p:nvSpPr>
          <p:cNvPr id="1025" name="Rectangle: Rounded Corners 1024">
            <a:extLst>
              <a:ext uri="{FF2B5EF4-FFF2-40B4-BE49-F238E27FC236}">
                <a16:creationId xmlns:a16="http://schemas.microsoft.com/office/drawing/2014/main" id="{204E96D6-54DF-8CD4-6900-A3A6BF763C75}"/>
              </a:ext>
            </a:extLst>
          </p:cNvPr>
          <p:cNvSpPr/>
          <p:nvPr/>
        </p:nvSpPr>
        <p:spPr>
          <a:xfrm>
            <a:off x="25535800" y="39556085"/>
            <a:ext cx="4234580" cy="721356"/>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0" algn="ctr">
              <a:lnSpc>
                <a:spcPct val="100000"/>
              </a:lnSpc>
              <a:spcBef>
                <a:spcPts val="100"/>
              </a:spcBef>
            </a:pPr>
            <a:r>
              <a:rPr lang="en-GB" sz="4000" b="1" spc="-60" dirty="0">
                <a:solidFill>
                  <a:schemeClr val="tx1"/>
                </a:solidFill>
                <a:cs typeface="Tahoma"/>
              </a:rPr>
              <a:t>©</a:t>
            </a:r>
            <a:r>
              <a:rPr lang="en-GB" sz="4000" b="1" spc="30" dirty="0">
                <a:solidFill>
                  <a:schemeClr val="tx1"/>
                </a:solidFill>
                <a:cs typeface="Tahoma"/>
              </a:rPr>
              <a:t> </a:t>
            </a:r>
            <a:r>
              <a:rPr lang="en-GB" sz="4000" b="1" spc="5" dirty="0">
                <a:solidFill>
                  <a:schemeClr val="tx1"/>
                </a:solidFill>
                <a:cs typeface="Tahoma"/>
              </a:rPr>
              <a:t>C</a:t>
            </a:r>
            <a:r>
              <a:rPr lang="en-GB" sz="4000" b="1" spc="40" dirty="0">
                <a:solidFill>
                  <a:schemeClr val="tx1"/>
                </a:solidFill>
                <a:cs typeface="Tahoma"/>
              </a:rPr>
              <a:t>O</a:t>
            </a:r>
            <a:r>
              <a:rPr lang="en-GB" sz="4000" b="1" spc="5" dirty="0">
                <a:solidFill>
                  <a:schemeClr val="tx1"/>
                </a:solidFill>
                <a:cs typeface="Tahoma"/>
              </a:rPr>
              <a:t>P</a:t>
            </a:r>
            <a:r>
              <a:rPr lang="en-GB" sz="4000" b="1" spc="-5" dirty="0">
                <a:solidFill>
                  <a:schemeClr val="tx1"/>
                </a:solidFill>
                <a:cs typeface="Tahoma"/>
              </a:rPr>
              <a:t>Y</a:t>
            </a:r>
            <a:r>
              <a:rPr lang="en-GB" sz="4000" b="1" spc="-15" dirty="0">
                <a:solidFill>
                  <a:schemeClr val="tx1"/>
                </a:solidFill>
                <a:cs typeface="Tahoma"/>
              </a:rPr>
              <a:t>R</a:t>
            </a:r>
            <a:r>
              <a:rPr lang="en-GB" sz="4000" b="1" spc="-70" dirty="0">
                <a:solidFill>
                  <a:schemeClr val="tx1"/>
                </a:solidFill>
                <a:cs typeface="Tahoma"/>
              </a:rPr>
              <a:t>I</a:t>
            </a:r>
            <a:r>
              <a:rPr lang="en-GB" sz="4000" b="1" spc="10" dirty="0">
                <a:solidFill>
                  <a:schemeClr val="tx1"/>
                </a:solidFill>
                <a:cs typeface="Tahoma"/>
              </a:rPr>
              <a:t>G</a:t>
            </a:r>
            <a:r>
              <a:rPr lang="en-GB" sz="4000" b="1" spc="25" dirty="0">
                <a:solidFill>
                  <a:schemeClr val="tx1"/>
                </a:solidFill>
                <a:cs typeface="Tahoma"/>
              </a:rPr>
              <a:t>H</a:t>
            </a:r>
            <a:r>
              <a:rPr lang="en-GB" sz="4000" b="1" spc="-20" dirty="0">
                <a:solidFill>
                  <a:schemeClr val="tx1"/>
                </a:solidFill>
                <a:cs typeface="Tahoma"/>
              </a:rPr>
              <a:t>T BY</a:t>
            </a:r>
            <a:endParaRPr lang="en-GB" sz="4000" dirty="0">
              <a:solidFill>
                <a:schemeClr val="tx1"/>
              </a:solidFill>
              <a:cs typeface="Tahoma"/>
            </a:endParaRPr>
          </a:p>
        </p:txBody>
      </p:sp>
      <p:sp>
        <p:nvSpPr>
          <p:cNvPr id="1026" name="object 6">
            <a:extLst>
              <a:ext uri="{FF2B5EF4-FFF2-40B4-BE49-F238E27FC236}">
                <a16:creationId xmlns:a16="http://schemas.microsoft.com/office/drawing/2014/main" id="{9CA81990-34CF-BCE4-5163-EA4D53C22DE7}"/>
              </a:ext>
            </a:extLst>
          </p:cNvPr>
          <p:cNvSpPr/>
          <p:nvPr/>
        </p:nvSpPr>
        <p:spPr>
          <a:xfrm rot="10800000">
            <a:off x="-6647" y="11966"/>
            <a:ext cx="30281860" cy="1317538"/>
          </a:xfrm>
          <a:custGeom>
            <a:avLst/>
            <a:gdLst>
              <a:gd name="connsiteX0" fmla="*/ 5760713 w 5760713"/>
              <a:gd name="connsiteY0" fmla="*/ 152399 h 152399"/>
              <a:gd name="connsiteX1" fmla="*/ 0 w 5760713"/>
              <a:gd name="connsiteY1" fmla="*/ 152399 h 152399"/>
              <a:gd name="connsiteX2" fmla="*/ 0 w 5760713"/>
              <a:gd name="connsiteY2" fmla="*/ 0 h 152399"/>
              <a:gd name="connsiteX3" fmla="*/ 5466163 w 5760713"/>
              <a:gd name="connsiteY3" fmla="*/ 0 h 152399"/>
              <a:gd name="connsiteX4" fmla="*/ 5760713 w 5760713"/>
              <a:gd name="connsiteY4" fmla="*/ 152399 h 15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713" h="152399">
                <a:moveTo>
                  <a:pt x="5760713" y="152399"/>
                </a:moveTo>
                <a:lnTo>
                  <a:pt x="0" y="152399"/>
                </a:lnTo>
                <a:lnTo>
                  <a:pt x="0" y="0"/>
                </a:lnTo>
                <a:lnTo>
                  <a:pt x="5466163" y="0"/>
                </a:lnTo>
                <a:lnTo>
                  <a:pt x="5760713" y="152399"/>
                </a:lnTo>
                <a:close/>
              </a:path>
            </a:pathLst>
          </a:custGeom>
          <a:solidFill>
            <a:srgbClr val="296498"/>
          </a:solidFill>
          <a:ln>
            <a:solidFill>
              <a:srgbClr val="7B7979"/>
            </a:solidFill>
          </a:ln>
        </p:spPr>
        <p:txBody>
          <a:bodyPr wrap="square" lIns="0" tIns="0" rIns="0" bIns="0" rtlCol="0" anchor="ctr"/>
          <a:lstStyle/>
          <a:p>
            <a:endParaRPr dirty="0"/>
          </a:p>
        </p:txBody>
      </p:sp>
      <p:sp>
        <p:nvSpPr>
          <p:cNvPr id="24" name="TextBox 23">
            <a:extLst>
              <a:ext uri="{FF2B5EF4-FFF2-40B4-BE49-F238E27FC236}">
                <a16:creationId xmlns:a16="http://schemas.microsoft.com/office/drawing/2014/main" id="{1EB826C6-F328-70ED-9E42-5CE25C87E7BC}"/>
              </a:ext>
            </a:extLst>
          </p:cNvPr>
          <p:cNvSpPr txBox="1"/>
          <p:nvPr/>
        </p:nvSpPr>
        <p:spPr>
          <a:xfrm>
            <a:off x="1016921" y="9328843"/>
            <a:ext cx="13651579" cy="1169551"/>
          </a:xfrm>
          <a:prstGeom prst="rect">
            <a:avLst/>
          </a:prstGeom>
          <a:noFill/>
        </p:spPr>
        <p:txBody>
          <a:bodyPr wrap="square" rtlCol="0">
            <a:spAutoFit/>
          </a:bodyPr>
          <a:lstStyle/>
          <a:p>
            <a:pPr algn="just"/>
            <a:r>
              <a:rPr lang="de-DE" sz="3500" dirty="0">
                <a:solidFill>
                  <a:schemeClr val="bg1"/>
                </a:solidFill>
              </a:rPr>
              <a:t>Developments of Graphene and MXenes composites of the SAFARI project are being tested for following applications: </a:t>
            </a:r>
            <a:endParaRPr lang="en-US" sz="3500" dirty="0">
              <a:solidFill>
                <a:schemeClr val="bg1"/>
              </a:solidFill>
            </a:endParaRPr>
          </a:p>
        </p:txBody>
      </p:sp>
      <p:sp>
        <p:nvSpPr>
          <p:cNvPr id="2" name="TextBox 1">
            <a:extLst>
              <a:ext uri="{FF2B5EF4-FFF2-40B4-BE49-F238E27FC236}">
                <a16:creationId xmlns:a16="http://schemas.microsoft.com/office/drawing/2014/main" id="{FDD79465-6ED5-DF0D-AD6B-2BC691300327}"/>
              </a:ext>
            </a:extLst>
          </p:cNvPr>
          <p:cNvSpPr txBox="1"/>
          <p:nvPr/>
        </p:nvSpPr>
        <p:spPr>
          <a:xfrm>
            <a:off x="680441" y="8375453"/>
            <a:ext cx="11904616" cy="553998"/>
          </a:xfrm>
          <a:prstGeom prst="rect">
            <a:avLst/>
          </a:prstGeom>
          <a:noFill/>
        </p:spPr>
        <p:txBody>
          <a:bodyPr wrap="square" rtlCol="0">
            <a:spAutoFit/>
          </a:bodyPr>
          <a:lstStyle/>
          <a:p>
            <a:pPr algn="just"/>
            <a:r>
              <a:rPr lang="en-GB" sz="3000" dirty="0">
                <a:latin typeface="-apple-system"/>
              </a:rPr>
              <a:t>In this study we </a:t>
            </a:r>
          </a:p>
        </p:txBody>
      </p:sp>
      <p:sp>
        <p:nvSpPr>
          <p:cNvPr id="18" name="TextBox 17">
            <a:extLst>
              <a:ext uri="{FF2B5EF4-FFF2-40B4-BE49-F238E27FC236}">
                <a16:creationId xmlns:a16="http://schemas.microsoft.com/office/drawing/2014/main" id="{B804D645-2591-8DB2-5D7C-8EC3D52C44DB}"/>
              </a:ext>
            </a:extLst>
          </p:cNvPr>
          <p:cNvSpPr txBox="1"/>
          <p:nvPr/>
        </p:nvSpPr>
        <p:spPr>
          <a:xfrm>
            <a:off x="3884249" y="340102"/>
            <a:ext cx="20048220" cy="861774"/>
          </a:xfrm>
          <a:prstGeom prst="rect">
            <a:avLst/>
          </a:prstGeom>
          <a:noFill/>
        </p:spPr>
        <p:txBody>
          <a:bodyPr wrap="square">
            <a:spAutoFit/>
          </a:bodyPr>
          <a:lstStyle/>
          <a:p>
            <a:r>
              <a:rPr lang="en-US" sz="5000" b="1" dirty="0">
                <a:solidFill>
                  <a:schemeClr val="bg1"/>
                </a:solidFill>
                <a:effectLst/>
                <a:latin typeface="Calibri" panose="020F0502020204030204" pitchFamily="34" charset="0"/>
                <a:ea typeface="Times New Roman" panose="02020603050405020304" pitchFamily="18" charset="0"/>
              </a:rPr>
              <a:t>SAFE AND SUSTAINABLE BY DESIGN OF GRAPHENE AND MXENES HYBRIDS</a:t>
            </a:r>
            <a:endParaRPr lang="en-GB" sz="5000" b="1" dirty="0">
              <a:solidFill>
                <a:schemeClr val="bg1"/>
              </a:solidFill>
              <a:effectLst/>
              <a:latin typeface="Helvetica" pitchFamily="2" charset="0"/>
            </a:endParaRPr>
          </a:p>
        </p:txBody>
      </p:sp>
      <p:pic>
        <p:nvPicPr>
          <p:cNvPr id="27" name="Picture 26">
            <a:extLst>
              <a:ext uri="{FF2B5EF4-FFF2-40B4-BE49-F238E27FC236}">
                <a16:creationId xmlns:a16="http://schemas.microsoft.com/office/drawing/2014/main" id="{04F71C5E-D8B6-4DC1-3BC4-1A55668A1A7F}"/>
              </a:ext>
            </a:extLst>
          </p:cNvPr>
          <p:cNvPicPr>
            <a:picLocks noChangeAspect="1"/>
          </p:cNvPicPr>
          <p:nvPr/>
        </p:nvPicPr>
        <p:blipFill>
          <a:blip r:embed="rId8"/>
          <a:srcRect/>
          <a:stretch/>
        </p:blipFill>
        <p:spPr>
          <a:xfrm>
            <a:off x="626835" y="407160"/>
            <a:ext cx="2742002" cy="3661241"/>
          </a:xfrm>
          <a:prstGeom prst="rect">
            <a:avLst/>
          </a:prstGeom>
        </p:spPr>
      </p:pic>
      <p:sp>
        <p:nvSpPr>
          <p:cNvPr id="29" name="TextBox 28">
            <a:extLst>
              <a:ext uri="{FF2B5EF4-FFF2-40B4-BE49-F238E27FC236}">
                <a16:creationId xmlns:a16="http://schemas.microsoft.com/office/drawing/2014/main" id="{B7E7040C-1936-6AFD-2CFF-0AA2AE8A6988}"/>
              </a:ext>
            </a:extLst>
          </p:cNvPr>
          <p:cNvSpPr txBox="1"/>
          <p:nvPr/>
        </p:nvSpPr>
        <p:spPr>
          <a:xfrm>
            <a:off x="680441" y="7463779"/>
            <a:ext cx="9926599" cy="861774"/>
          </a:xfrm>
          <a:prstGeom prst="rect">
            <a:avLst/>
          </a:prstGeom>
          <a:noFill/>
        </p:spPr>
        <p:txBody>
          <a:bodyPr wrap="square">
            <a:spAutoFit/>
          </a:bodyPr>
          <a:lstStyle/>
          <a:p>
            <a:r>
              <a:rPr lang="de-DE" sz="5000" b="1" dirty="0">
                <a:solidFill>
                  <a:srgbClr val="253146"/>
                </a:solidFill>
              </a:rPr>
              <a:t>THIS STUDY AND METHODOLOGY</a:t>
            </a:r>
            <a:endParaRPr lang="en-US" sz="5000" b="1" dirty="0">
              <a:solidFill>
                <a:srgbClr val="253146"/>
              </a:solidFill>
            </a:endParaRPr>
          </a:p>
        </p:txBody>
      </p:sp>
      <p:sp>
        <p:nvSpPr>
          <p:cNvPr id="33" name="Rectangle 32">
            <a:extLst>
              <a:ext uri="{FF2B5EF4-FFF2-40B4-BE49-F238E27FC236}">
                <a16:creationId xmlns:a16="http://schemas.microsoft.com/office/drawing/2014/main" id="{65907DCC-323F-4E68-9EFF-D984A10B5580}"/>
              </a:ext>
            </a:extLst>
          </p:cNvPr>
          <p:cNvSpPr/>
          <p:nvPr/>
        </p:nvSpPr>
        <p:spPr>
          <a:xfrm>
            <a:off x="26529670" y="40768375"/>
            <a:ext cx="3369667" cy="181556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35" name="TextBox 34">
            <a:extLst>
              <a:ext uri="{FF2B5EF4-FFF2-40B4-BE49-F238E27FC236}">
                <a16:creationId xmlns:a16="http://schemas.microsoft.com/office/drawing/2014/main" id="{A387B3F8-0A4D-C4B3-BB5B-868199325825}"/>
              </a:ext>
            </a:extLst>
          </p:cNvPr>
          <p:cNvSpPr txBox="1"/>
          <p:nvPr/>
        </p:nvSpPr>
        <p:spPr>
          <a:xfrm>
            <a:off x="26529670" y="41373347"/>
            <a:ext cx="3369667" cy="646331"/>
          </a:xfrm>
          <a:prstGeom prst="rect">
            <a:avLst/>
          </a:prstGeom>
          <a:noFill/>
        </p:spPr>
        <p:txBody>
          <a:bodyPr wrap="square">
            <a:spAutoFit/>
          </a:bodyPr>
          <a:lstStyle/>
          <a:p>
            <a:pPr algn="ctr"/>
            <a:r>
              <a:rPr lang="de-DE" sz="3600" b="1" dirty="0">
                <a:solidFill>
                  <a:srgbClr val="253146"/>
                </a:solidFill>
              </a:rPr>
              <a:t>ENTITY LOGO</a:t>
            </a:r>
            <a:endParaRPr lang="en-GR" sz="3600" dirty="0"/>
          </a:p>
        </p:txBody>
      </p:sp>
    </p:spTree>
    <p:extLst>
      <p:ext uri="{BB962C8B-B14F-4D97-AF65-F5344CB8AC3E}">
        <p14:creationId xmlns:p14="http://schemas.microsoft.com/office/powerpoint/2010/main" val="33202036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41A4B16E76224F8E32F60FAF3FE731" ma:contentTypeVersion="15" ma:contentTypeDescription="Create a new document." ma:contentTypeScope="" ma:versionID="15f476e4755d0ab22ba06d967b1774dc">
  <xsd:schema xmlns:xsd="http://www.w3.org/2001/XMLSchema" xmlns:xs="http://www.w3.org/2001/XMLSchema" xmlns:p="http://schemas.microsoft.com/office/2006/metadata/properties" xmlns:ns2="dc9508a5-8d68-4e40-8b98-e2dd6433bf09" xmlns:ns3="4729a116-8e14-47d6-a81f-097ce1f8eb4e" targetNamespace="http://schemas.microsoft.com/office/2006/metadata/properties" ma:root="true" ma:fieldsID="71421a51632b9f9907e67879db94292f" ns2:_="" ns3:_="">
    <xsd:import namespace="dc9508a5-8d68-4e40-8b98-e2dd6433bf09"/>
    <xsd:import namespace="4729a116-8e14-47d6-a81f-097ce1f8eb4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508a5-8d68-4e40-8b98-e2dd6433bf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567da3b-f20e-4ee9-802f-8c547723a1f7}" ma:internalName="TaxCatchAll" ma:showField="CatchAllData" ma:web="dc9508a5-8d68-4e40-8b98-e2dd6433bf0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29a116-8e14-47d6-a81f-097ce1f8eb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6112bcd-783e-4567-a2bf-4bbbe82e179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c9508a5-8d68-4e40-8b98-e2dd6433bf09" xsi:nil="true"/>
    <lcf76f155ced4ddcb4097134ff3c332f xmlns="4729a116-8e14-47d6-a81f-097ce1f8eb4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601CD-9E58-4A13-9E67-C834083E6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508a5-8d68-4e40-8b98-e2dd6433bf09"/>
    <ds:schemaRef ds:uri="4729a116-8e14-47d6-a81f-097ce1f8eb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BAF831-CF01-4F65-865B-23BC7B244FCD}">
  <ds:schemaRefs>
    <ds:schemaRef ds:uri="http://schemas.microsoft.com/office/2006/metadata/properties"/>
    <ds:schemaRef ds:uri="http://schemas.microsoft.com/office/infopath/2007/PartnerControls"/>
    <ds:schemaRef ds:uri="dc9508a5-8d68-4e40-8b98-e2dd6433bf09"/>
    <ds:schemaRef ds:uri="4729a116-8e14-47d6-a81f-097ce1f8eb4e"/>
  </ds:schemaRefs>
</ds:datastoreItem>
</file>

<file path=customXml/itemProps3.xml><?xml version="1.0" encoding="utf-8"?>
<ds:datastoreItem xmlns:ds="http://schemas.openxmlformats.org/officeDocument/2006/customXml" ds:itemID="{3AA1D6AE-5261-4A94-B9EA-7559FA92D0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12507</TotalTime>
  <Words>138</Words>
  <Application>Microsoft Office PowerPoint</Application>
  <PresentationFormat>Custom</PresentationFormat>
  <Paragraphs>19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vassia katsirea</cp:lastModifiedBy>
  <cp:revision>64</cp:revision>
  <cp:lastPrinted>2024-09-30T13:48:12Z</cp:lastPrinted>
  <dcterms:created xsi:type="dcterms:W3CDTF">2022-12-07T08:40:28Z</dcterms:created>
  <dcterms:modified xsi:type="dcterms:W3CDTF">2025-04-22T10:46:25Z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0x010100C841A4B16E76224F8E32F60FAF3FE731</vt:lpwstr>
  </property>
  <property fmtid="{D5CDD505-2E9C-101B-9397-08002B2CF9AE}" pid="3" name="MediaServiceImageTags">
    <vt:lpwstr/>
  </property>
</Properties>
</file>